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72" r:id="rId4"/>
    <p:sldId id="295" r:id="rId5"/>
    <p:sldId id="297" r:id="rId6"/>
    <p:sldId id="273" r:id="rId7"/>
    <p:sldId id="292" r:id="rId8"/>
    <p:sldId id="310" r:id="rId9"/>
    <p:sldId id="298" r:id="rId10"/>
    <p:sldId id="299" r:id="rId11"/>
    <p:sldId id="300" r:id="rId12"/>
    <p:sldId id="307" r:id="rId13"/>
    <p:sldId id="309" r:id="rId14"/>
    <p:sldId id="308" r:id="rId15"/>
    <p:sldId id="311" r:id="rId16"/>
    <p:sldId id="313" r:id="rId17"/>
    <p:sldId id="314" r:id="rId18"/>
    <p:sldId id="312" r:id="rId19"/>
    <p:sldId id="316" r:id="rId20"/>
    <p:sldId id="301" r:id="rId21"/>
    <p:sldId id="304" r:id="rId22"/>
    <p:sldId id="291" r:id="rId23"/>
    <p:sldId id="280" r:id="rId24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66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2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B629F81-F40F-4CD8-8BD9-10C1B492BB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049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3F39-1B71-48BE-B40F-79129751E5A6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7612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243"/>
            <a:ext cx="2946400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7B47D-7F76-461A-8327-E9CD2B363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07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7B47D-7F76-461A-8327-E9CD2B3634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57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7B47D-7F76-461A-8327-E9CD2B3634F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31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4803343 w 1000"/>
              <a:gd name="T3" fmla="*/ 0 h 1000"/>
              <a:gd name="T4" fmla="*/ 4803343 w 1000"/>
              <a:gd name="T5" fmla="*/ 109538 h 1000"/>
              <a:gd name="T6" fmla="*/ 0 w 1000"/>
              <a:gd name="T7" fmla="*/ 109538 h 1000"/>
              <a:gd name="T8" fmla="*/ 0 w 1000"/>
              <a:gd name="T9" fmla="*/ 0 h 1000"/>
              <a:gd name="T10" fmla="*/ 77724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17EB-3B4A-4103-BCB1-920FF72D2A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0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5432C-7932-4355-86E7-FC0466E9CA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9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ED451-C69A-40C8-9A4E-29D3A0607E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08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EF40C-54C6-441D-824A-F939CDFA79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35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75788-03B7-4D80-ABAB-4F3B7699FB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239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8EE93-99FF-4CC9-A8F1-DE77F1C446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9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ED1DC-5B0C-4C10-B5F2-FD98D975BF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1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1904D-79E8-4A98-AC98-C080C17708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7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D8E9-7275-4573-AD3B-1E4AF12068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8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7F516-7B26-4F00-825B-B758A5853C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5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2D732-1757-4CFA-9644-FEB5753479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62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4655511 w 1000"/>
              <a:gd name="T3" fmla="*/ 0 h 1000"/>
              <a:gd name="T4" fmla="*/ 4655511 w 1000"/>
              <a:gd name="T5" fmla="*/ 109537 h 1000"/>
              <a:gd name="T6" fmla="*/ 0 w 1000"/>
              <a:gd name="T7" fmla="*/ 109537 h 1000"/>
              <a:gd name="T8" fmla="*/ 0 w 1000"/>
              <a:gd name="T9" fmla="*/ 0 h 1000"/>
              <a:gd name="T10" fmla="*/ 7958138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75A5AD-1385-487A-B1F1-9AF6E8A84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hyperlink" Target="mailto:guidedpathways@audenshawschool.org.u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hyperlink" Target="mailto:guidedpathways@audenshawschool.org.uk" TargetMode="External"/><Relationship Id="rId4" Type="http://schemas.openxmlformats.org/officeDocument/2006/relationships/hyperlink" Target="http://www.sims-options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guidedpathways@audenshawschool.org.uk" TargetMode="External"/><Relationship Id="rId5" Type="http://schemas.openxmlformats.org/officeDocument/2006/relationships/hyperlink" Target="mailto:21surnameinitial@audenshawschool.org.uk" TargetMode="External"/><Relationship Id="rId4" Type="http://schemas.openxmlformats.org/officeDocument/2006/relationships/hyperlink" Target="http://www.sims-options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hyperlink" Target="mailto:guidedpathways@audenshawschool.org.uk" TargetMode="Externa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60800"/>
            <a:ext cx="7010400" cy="2160488"/>
          </a:xfrm>
        </p:spPr>
        <p:txBody>
          <a:bodyPr/>
          <a:lstStyle/>
          <a:p>
            <a:pPr algn="ctr" eaLnBrk="1" hangingPunct="1"/>
            <a:r>
              <a:rPr lang="en-GB" altLang="en-US" sz="3200" b="1" dirty="0">
                <a:solidFill>
                  <a:schemeClr val="bg1"/>
                </a:solidFill>
              </a:rPr>
              <a:t>Audenshaw School</a:t>
            </a:r>
          </a:p>
          <a:p>
            <a:pPr algn="ctr" eaLnBrk="1" hangingPunct="1"/>
            <a:endParaRPr lang="en-GB" altLang="en-US" sz="15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GB" altLang="en-US" sz="3200" b="1" dirty="0">
                <a:solidFill>
                  <a:schemeClr val="bg1"/>
                </a:solidFill>
              </a:rPr>
              <a:t>Year 9 – GCSE Guided Pathways (Options)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2186" r="3586" b="2398"/>
          <a:stretch/>
        </p:blipFill>
        <p:spPr>
          <a:xfrm>
            <a:off x="3348318" y="332656"/>
            <a:ext cx="2447365" cy="312644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5E0ED91-6035-9861-271B-ED653A2A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263"/>
    </mc:Choice>
    <mc:Fallback>
      <p:transition advTm="10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757004"/>
          </a:xfrm>
        </p:spPr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Useful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34" y="1347208"/>
            <a:ext cx="8001000" cy="4267200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</a:rPr>
              <a:t>When picking the subjects, students should be considering the subjects where they make good progress and engaged in </a:t>
            </a:r>
            <a:r>
              <a:rPr lang="en-GB" sz="2000" b="1">
                <a:solidFill>
                  <a:schemeClr val="bg1"/>
                </a:solidFill>
              </a:rPr>
              <a:t>their learning.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2505217"/>
            <a:ext cx="4197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He would probably pick Geography and Spanish as he is doing well in these two subjects.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The student is making progress in Art so this would be a good choice.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He can still pick another subject, </a:t>
            </a:r>
            <a:r>
              <a:rPr lang="en-GB" sz="2000" b="1">
                <a:solidFill>
                  <a:schemeClr val="bg1"/>
                </a:solidFill>
              </a:rPr>
              <a:t>for example DT.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725713" y="3028517"/>
            <a:ext cx="1116511" cy="43204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ft Arrow 6"/>
          <p:cNvSpPr/>
          <p:nvPr/>
        </p:nvSpPr>
        <p:spPr>
          <a:xfrm>
            <a:off x="3743657" y="4717913"/>
            <a:ext cx="1098567" cy="432048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28A2A-255C-4CA1-8F2D-146DD97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56" y="2505217"/>
            <a:ext cx="3440465" cy="339459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E00DEE-9E83-E919-96D6-3D72BA61F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438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48"/>
    </mc:Choice>
    <mc:Fallback>
      <p:transition spd="slow" advTm="41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Subject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information about every course is on the school website.</a:t>
            </a:r>
          </a:p>
          <a:p>
            <a:r>
              <a:rPr lang="en-GB" dirty="0">
                <a:solidFill>
                  <a:schemeClr val="bg1"/>
                </a:solidFill>
              </a:rPr>
              <a:t>This includes links to the course websites and all the assessments.</a:t>
            </a:r>
          </a:p>
          <a:p>
            <a:r>
              <a:rPr lang="en-GB" dirty="0">
                <a:solidFill>
                  <a:schemeClr val="bg1"/>
                </a:solidFill>
              </a:rPr>
              <a:t>Careers information is also included.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130324-82DF-2401-6C8F-D93D88B4F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0918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"/>
    </mc:Choice>
    <mc:Fallback>
      <p:transition spd="slow" advTm="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19472"/>
            <a:ext cx="8324155" cy="745232"/>
          </a:xfrm>
        </p:spPr>
        <p:txBody>
          <a:bodyPr/>
          <a:lstStyle/>
          <a:p>
            <a:r>
              <a:rPr lang="en-GB" sz="2800" b="1" u="sng" dirty="0">
                <a:solidFill>
                  <a:schemeClr val="bg1"/>
                </a:solidFill>
              </a:rPr>
              <a:t>Guided Pathways – Subject selection</a:t>
            </a:r>
            <a:r>
              <a:rPr lang="en-GB" sz="28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96" y="836712"/>
            <a:ext cx="9073008" cy="5760640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</a:rPr>
              <a:t>Read the Subject information document.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Use the aspirations advice and recent progress data report to decide which courses are the most suitable.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You should pick one subject from Block A (plus a reserve) and three from Block B (two reserves).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Use all the information you have to discuss your preferences at home.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Select subjects using www.sims-options.co.uk (deadline Friday 19 April). Details next slide.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Subjects are confirmed at a later date.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If you need extra advice please send an email to </a:t>
            </a:r>
            <a:r>
              <a:rPr lang="en-GB" sz="2400" b="1" dirty="0">
                <a:solidFill>
                  <a:srgbClr val="FF0000"/>
                </a:solidFill>
                <a:hlinkClick r:id="rId4"/>
              </a:rPr>
              <a:t>guidedpathways@audenshawschool.org.uk</a:t>
            </a:r>
            <a:r>
              <a:rPr lang="en-GB" sz="2400" b="1" dirty="0">
                <a:solidFill>
                  <a:srgbClr val="FF0000"/>
                </a:solidFill>
              </a:rPr>
              <a:t> and a member of the leadership team will be in touch.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21565E-CDD4-3AD9-7C6C-FDA916232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05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5"/>
    </mc:Choice>
    <mc:Fallback>
      <p:transition spd="slow" advTm="2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4801"/>
            <a:ext cx="8640960" cy="819943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</a:rPr>
              <a:t>Online subject pre-selection system - SIMS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157536"/>
            <a:ext cx="8856984" cy="4607024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</a:rPr>
              <a:t>Parents and carers will receive an email from noreply.sims.co.uk.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Click on the ‘</a:t>
            </a:r>
            <a:r>
              <a:rPr lang="en-GB" sz="2400" b="1" dirty="0">
                <a:solidFill>
                  <a:srgbClr val="92D050"/>
                </a:solidFill>
              </a:rPr>
              <a:t>accept invitation</a:t>
            </a:r>
            <a:r>
              <a:rPr lang="en-GB" sz="2400" b="1" dirty="0">
                <a:solidFill>
                  <a:schemeClr val="bg1"/>
                </a:solidFill>
              </a:rPr>
              <a:t>’ button and choose the sign-in method to use.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This will open the system for pre-selection.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The subject choices are submitted using </a:t>
            </a:r>
            <a:r>
              <a:rPr lang="en-GB" sz="2400" b="1" dirty="0">
                <a:solidFill>
                  <a:schemeClr val="bg1"/>
                </a:solidFill>
                <a:hlinkClick r:id="rId4"/>
              </a:rPr>
              <a:t>www.sims-options.co.uk</a:t>
            </a:r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You should pick one subject from Block A (plus a reserve) and three from Block B (two reserves).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If you need extra advice please email  </a:t>
            </a:r>
            <a:r>
              <a:rPr lang="en-GB" sz="2400" b="1" dirty="0">
                <a:solidFill>
                  <a:srgbClr val="FF0000"/>
                </a:solidFill>
                <a:hlinkClick r:id="rId5"/>
              </a:rPr>
              <a:t>guidedpathways@audenshawschool.org.uk</a:t>
            </a:r>
            <a:r>
              <a:rPr lang="en-GB" sz="2400" b="1" dirty="0">
                <a:solidFill>
                  <a:srgbClr val="FF0000"/>
                </a:solidFill>
              </a:rPr>
              <a:t> and a member of the leadership team will be in touch.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D67D56-3E4E-B7AC-5571-A4F767952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679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47"/>
    </mc:Choice>
    <mc:Fallback>
      <p:transition spd="slow" advTm="38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04801"/>
            <a:ext cx="8640960" cy="1035968"/>
          </a:xfrm>
        </p:spPr>
        <p:txBody>
          <a:bodyPr/>
          <a:lstStyle/>
          <a:p>
            <a:r>
              <a:rPr lang="en-GB" sz="2800" b="1" dirty="0">
                <a:solidFill>
                  <a:schemeClr val="bg1"/>
                </a:solidFill>
              </a:rPr>
              <a:t>Online subject pre-selection system - SIMS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607024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</a:rPr>
              <a:t>The subject choices are submitted using </a:t>
            </a:r>
            <a:r>
              <a:rPr lang="en-GB" sz="2400" b="1" dirty="0">
                <a:solidFill>
                  <a:schemeClr val="bg1"/>
                </a:solidFill>
                <a:hlinkClick r:id="rId4"/>
              </a:rPr>
              <a:t>www.sims-options.co.uk</a:t>
            </a:r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They log on using their School email address. </a:t>
            </a:r>
            <a:r>
              <a:rPr lang="en-GB" sz="2400" b="1" dirty="0">
                <a:solidFill>
                  <a:srgbClr val="FF0000"/>
                </a:solidFill>
                <a:hlinkClick r:id="rId5"/>
              </a:rPr>
              <a:t>21surnameinitial@audenshawschool.org.uk</a:t>
            </a:r>
            <a:r>
              <a:rPr lang="en-GB" sz="2400" b="1" dirty="0">
                <a:solidFill>
                  <a:srgbClr val="FF0000"/>
                </a:solidFill>
              </a:rPr>
              <a:t>. </a:t>
            </a:r>
            <a:r>
              <a:rPr lang="en-GB" sz="2400" b="1" dirty="0">
                <a:solidFill>
                  <a:schemeClr val="bg1"/>
                </a:solidFill>
              </a:rPr>
              <a:t>Use the password they use to login to school computers.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This will open the system for pre-selection.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You should pick one subject from Block A (plus a reserve) and three from Block B (two reserves).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If you need extra advice please email  </a:t>
            </a:r>
            <a:r>
              <a:rPr lang="en-GB" sz="2400" b="1" dirty="0">
                <a:solidFill>
                  <a:srgbClr val="FF0000"/>
                </a:solidFill>
                <a:hlinkClick r:id="rId6"/>
              </a:rPr>
              <a:t>guidedpathways@audenshawschool.org.uk</a:t>
            </a:r>
            <a:r>
              <a:rPr lang="en-GB" sz="2400" b="1" dirty="0">
                <a:solidFill>
                  <a:srgbClr val="FF0000"/>
                </a:solidFill>
              </a:rPr>
              <a:t> and a member of the leadership team will be in touch.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b="1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F7D328-3084-8EE9-EF9F-B9A3ADC19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240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10"/>
    </mc:Choice>
    <mc:Fallback>
      <p:transition spd="slow" advTm="2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5D54C-A4C9-4809-B40C-5B1DA00A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3" y="361522"/>
            <a:ext cx="9050013" cy="613495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F88D81-6AC0-BD4B-0D3C-FF7F21DB8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592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05"/>
    </mc:Choice>
    <mc:Fallback>
      <p:transition spd="slow" advTm="1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02182-1A64-4F10-A599-8385D940A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8" y="404390"/>
            <a:ext cx="8945223" cy="60492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46747-4479-12C7-B45B-EE387F69D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852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6"/>
    </mc:Choice>
    <mc:Fallback>
      <p:transition spd="slow" advTm="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1FF4C-8240-4EE4-AF18-81F467F5E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6" y="390101"/>
            <a:ext cx="9040487" cy="60777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8B82BD-3E6A-181E-08AA-7B4A27181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591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2"/>
    </mc:Choice>
    <mc:Fallback>
      <p:transition spd="slow" advTm="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4B529-9F8A-41DB-BB52-72A239C83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67" y="332656"/>
            <a:ext cx="5789065" cy="37444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AAEDA0-184E-9CA2-387B-0BA6F4211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639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0"/>
    </mc:Choice>
    <mc:Fallback>
      <p:transition spd="slow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9DBFA-7329-4B5F-A304-BD5529A0B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260" y="260648"/>
            <a:ext cx="4515480" cy="62587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A1D91C-F84D-6B94-FA5A-7BECC7151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297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1"/>
    </mc:Choice>
    <mc:Fallback>
      <p:transition spd="slow" advTm="2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4801"/>
            <a:ext cx="8324155" cy="963960"/>
          </a:xfrm>
        </p:spPr>
        <p:txBody>
          <a:bodyPr/>
          <a:lstStyle/>
          <a:p>
            <a:pPr eaLnBrk="1" hangingPunct="1"/>
            <a:r>
              <a:rPr lang="en-GB" altLang="en-US" b="1" u="sng" dirty="0">
                <a:solidFill>
                  <a:schemeClr val="bg1"/>
                </a:solidFill>
              </a:rPr>
              <a:t>Core Subjects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412776"/>
            <a:ext cx="8568952" cy="504056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GB" altLang="en-US" sz="2400" b="1" dirty="0">
                <a:solidFill>
                  <a:schemeClr val="bg1"/>
                </a:solidFill>
              </a:rPr>
              <a:t>These subjects are compulsory for all students.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English  		Language and 							Literature </a:t>
            </a:r>
            <a:br>
              <a:rPr lang="en-GB" altLang="en-US" sz="2400" b="1" dirty="0">
                <a:solidFill>
                  <a:schemeClr val="bg1"/>
                </a:solidFill>
              </a:rPr>
            </a:br>
            <a:r>
              <a:rPr lang="en-GB" altLang="en-US" sz="2400" b="1" dirty="0">
                <a:solidFill>
                  <a:schemeClr val="bg1"/>
                </a:solidFill>
              </a:rPr>
              <a:t>				(2 GCSEs)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Mathematics 	(1 GCSE)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Science			Combined (2 GCSEs) </a:t>
            </a:r>
            <a:br>
              <a:rPr lang="en-GB" altLang="en-US" sz="2400" b="1" dirty="0">
                <a:solidFill>
                  <a:schemeClr val="bg1"/>
                </a:solidFill>
              </a:rPr>
            </a:br>
            <a:r>
              <a:rPr lang="en-GB" altLang="en-US" sz="2400" b="1" dirty="0">
                <a:solidFill>
                  <a:schemeClr val="bg1"/>
                </a:solidFill>
              </a:rPr>
              <a:t>				or Triple (3 GCSEs)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RE (Short course) For all students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GB" altLang="en-US" sz="2800" dirty="0">
              <a:solidFill>
                <a:schemeClr val="bg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870653-CD08-B6B7-3C7B-178EA87D8B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9"/>
    </mc:Choice>
    <mc:Fallback>
      <p:transition spd="slow" advTm="2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8970C-68C8-496F-BD26-37B84B3E4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3475"/>
            <a:ext cx="5678027" cy="603920"/>
          </a:xfrm>
          <a:solidFill>
            <a:schemeClr val="accent2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Example of completed sheet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0E725-38F2-4B87-A82A-50916769B8FA}"/>
              </a:ext>
            </a:extLst>
          </p:cNvPr>
          <p:cNvSpPr txBox="1"/>
          <p:nvPr/>
        </p:nvSpPr>
        <p:spPr>
          <a:xfrm>
            <a:off x="5995093" y="2451916"/>
            <a:ext cx="3070437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Selected subjects in order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4F05219-D89F-4ADC-A960-851FAA5BA9AD}"/>
              </a:ext>
            </a:extLst>
          </p:cNvPr>
          <p:cNvSpPr/>
          <p:nvPr/>
        </p:nvSpPr>
        <p:spPr>
          <a:xfrm>
            <a:off x="7399441" y="2091876"/>
            <a:ext cx="261743" cy="36004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8CA37-0231-46C8-B524-82551CD16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6" y="730172"/>
            <a:ext cx="5929216" cy="154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34C2ED-B01B-409F-A4A9-1F713E714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600" y="298485"/>
            <a:ext cx="3080549" cy="171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EE6CE-C30F-4E8B-AFB9-AA9C914EE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657" y="3846097"/>
            <a:ext cx="3125307" cy="1934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D36AB3-2C1F-4B66-8334-48928A8CD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" y="2564904"/>
            <a:ext cx="5878825" cy="331236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1B1A53-6F9C-5FF2-E3EA-9EB1F49C2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023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69"/>
    </mc:Choice>
    <mc:Fallback>
      <p:transition spd="slow" advTm="16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Up 8">
            <a:extLst>
              <a:ext uri="{FF2B5EF4-FFF2-40B4-BE49-F238E27FC236}">
                <a16:creationId xmlns:a16="http://schemas.microsoft.com/office/drawing/2014/main" id="{24F05219-D89F-4ADC-A960-851FAA5BA9AD}"/>
              </a:ext>
            </a:extLst>
          </p:cNvPr>
          <p:cNvSpPr/>
          <p:nvPr/>
        </p:nvSpPr>
        <p:spPr>
          <a:xfrm>
            <a:off x="7399441" y="2091876"/>
            <a:ext cx="261743" cy="360040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8CA37-0231-46C8-B524-82551CD16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6" y="730172"/>
            <a:ext cx="5929216" cy="154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34C2ED-B01B-409F-A4A9-1F713E714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600" y="298485"/>
            <a:ext cx="3080549" cy="171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EE6CE-C30F-4E8B-AFB9-AA9C914EE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7657" y="3846097"/>
            <a:ext cx="3125307" cy="1934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D36AB3-2C1F-4B66-8334-48928A8CD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2" y="2564904"/>
            <a:ext cx="5878825" cy="331236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217E7A4-F5D7-4305-ACA2-22F504F4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6D03F-B0B7-47B7-AB2D-3A0963E79A57}"/>
              </a:ext>
            </a:extLst>
          </p:cNvPr>
          <p:cNvSpPr txBox="1"/>
          <p:nvPr/>
        </p:nvSpPr>
        <p:spPr>
          <a:xfrm>
            <a:off x="2015716" y="2125530"/>
            <a:ext cx="5112568" cy="193899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For popular subjects like Photography, Sport and Triple Science, students need to have these as one of their highest ranked preferences.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3DA642-7197-DB1E-B057-D1641B9FE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678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9"/>
    </mc:Choice>
    <mc:Fallback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04801"/>
            <a:ext cx="8468171" cy="67592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036496" cy="4967064"/>
          </a:xfrm>
        </p:spPr>
        <p:txBody>
          <a:bodyPr/>
          <a:lstStyle/>
          <a:p>
            <a:r>
              <a:rPr lang="en-GB" sz="2000" b="1" dirty="0">
                <a:solidFill>
                  <a:srgbClr val="FF0000"/>
                </a:solidFill>
              </a:rPr>
              <a:t>Will I get my first choice subjects?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bg1"/>
                </a:solidFill>
              </a:rPr>
              <a:t>Most students get their first choices although some unusual combinations might not fit. You will be contacted if there are any problems.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Can I change my mind?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bg1"/>
                </a:solidFill>
              </a:rPr>
              <a:t>Think very carefully about your choices now as it becomes more difficult to make changes later.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Are there any subjects that you can’t do together? 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bg1"/>
                </a:solidFill>
              </a:rPr>
              <a:t>Students are not able to do Art and 3D Design.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Do I still study RS if I don’t pick it?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bg1"/>
                </a:solidFill>
              </a:rPr>
              <a:t>All students will study the short-course RS qualification.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Do I still do PE if I don’t choose BTEC Sport?</a:t>
            </a:r>
          </a:p>
          <a:p>
            <a:pPr marL="0" indent="0">
              <a:buNone/>
            </a:pPr>
            <a:r>
              <a:rPr lang="en-GB" sz="2000" b="1" i="1" dirty="0">
                <a:solidFill>
                  <a:schemeClr val="bg1"/>
                </a:solidFill>
              </a:rPr>
              <a:t>All students will still have Games lessons each week.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C322EA-71BE-E20B-E8AC-892B54BFA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751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38"/>
    </mc:Choice>
    <mc:Fallback>
      <p:transition spd="slow" advTm="5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2186" r="3586" b="2398"/>
          <a:stretch/>
        </p:blipFill>
        <p:spPr>
          <a:xfrm>
            <a:off x="3784675" y="1124744"/>
            <a:ext cx="1583723" cy="2023162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3356992"/>
            <a:ext cx="820891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Audenshaw School</a:t>
            </a:r>
          </a:p>
          <a:p>
            <a:pPr marL="0" indent="0" algn="ctr" eaLnBrk="1" hangingPunct="1">
              <a:buNone/>
            </a:pPr>
            <a:r>
              <a:rPr lang="en-GB" altLang="en-US" sz="3200" b="1" dirty="0">
                <a:solidFill>
                  <a:schemeClr val="bg1"/>
                </a:solidFill>
              </a:rPr>
              <a:t>Guided Pathways</a:t>
            </a:r>
          </a:p>
          <a:p>
            <a:pPr marL="0" indent="0" algn="ctr" eaLnBrk="1" hangingPunct="1">
              <a:buNone/>
            </a:pPr>
            <a:endParaRPr lang="en-GB" altLang="en-US" sz="3200" b="1" dirty="0">
              <a:solidFill>
                <a:schemeClr val="bg1"/>
              </a:solidFill>
            </a:endParaRPr>
          </a:p>
          <a:p>
            <a:pPr marL="0" indent="0" algn="ctr" eaLnBrk="1" hangingPunct="1">
              <a:buNone/>
            </a:pPr>
            <a:r>
              <a:rPr lang="en-GB" sz="2000" b="1" dirty="0">
                <a:solidFill>
                  <a:srgbClr val="FF0000"/>
                </a:solidFill>
              </a:rPr>
              <a:t>If you need extra advice </a:t>
            </a:r>
            <a:r>
              <a:rPr lang="en-GB" sz="2000" b="1">
                <a:solidFill>
                  <a:srgbClr val="FF0000"/>
                </a:solidFill>
              </a:rPr>
              <a:t>please email </a:t>
            </a:r>
            <a:r>
              <a:rPr lang="en-GB" sz="2000" b="1" dirty="0">
                <a:solidFill>
                  <a:srgbClr val="FF0000"/>
                </a:solidFill>
                <a:hlinkClick r:id="rId5"/>
              </a:rPr>
              <a:t>guidedpathways@audenshawschool.org.uk</a:t>
            </a:r>
            <a:r>
              <a:rPr lang="en-GB" sz="2000" b="1" dirty="0">
                <a:solidFill>
                  <a:srgbClr val="FF0000"/>
                </a:solidFill>
              </a:rPr>
              <a:t> and a member of the leadership team will be in touch.</a:t>
            </a:r>
          </a:p>
          <a:p>
            <a:pPr marL="0" indent="0" algn="ctr" eaLnBrk="1" hangingPunct="1">
              <a:buNone/>
            </a:pPr>
            <a:endParaRPr lang="en-GB" altLang="en-US" sz="3200" b="1" dirty="0">
              <a:solidFill>
                <a:schemeClr val="bg1"/>
              </a:solidFill>
            </a:endParaRPr>
          </a:p>
          <a:p>
            <a:pPr marL="0" indent="0" algn="ctr" eaLnBrk="1" hangingPunct="1">
              <a:buNone/>
            </a:pPr>
            <a:endParaRPr lang="en-GB" altLang="en-US" sz="3200" b="1" dirty="0">
              <a:solidFill>
                <a:schemeClr val="bg1"/>
              </a:solidFill>
            </a:endParaRPr>
          </a:p>
          <a:p>
            <a:pPr marL="0" indent="0" algn="ctr" eaLnBrk="1" hangingPunct="1">
              <a:buNone/>
            </a:pPr>
            <a:endParaRPr lang="en-GB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2B85AB-414A-6A73-EF0A-98AD8ABF7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6"/>
    </mc:Choice>
    <mc:Fallback>
      <p:transition spd="slow" advTm="16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252147" cy="864096"/>
          </a:xfrm>
        </p:spPr>
        <p:txBody>
          <a:bodyPr/>
          <a:lstStyle/>
          <a:p>
            <a:pPr eaLnBrk="1" hangingPunct="1"/>
            <a:r>
              <a:rPr lang="en-GB" altLang="en-US" b="1" u="sng" dirty="0" err="1">
                <a:solidFill>
                  <a:schemeClr val="bg1"/>
                </a:solidFill>
              </a:rPr>
              <a:t>EBacc</a:t>
            </a:r>
            <a:r>
              <a:rPr lang="en-GB" altLang="en-US" b="1" u="sng" dirty="0">
                <a:solidFill>
                  <a:schemeClr val="bg1"/>
                </a:solidFill>
              </a:rPr>
              <a:t> – </a:t>
            </a:r>
            <a:r>
              <a:rPr lang="en-GB" altLang="en-US" sz="3200" b="1" u="sng" dirty="0">
                <a:solidFill>
                  <a:schemeClr val="bg1"/>
                </a:solidFill>
              </a:rPr>
              <a:t>English Baccalaureate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180139" cy="496706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This is a group of subject that keeps students’ options open for further study and careers. 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The </a:t>
            </a:r>
            <a:r>
              <a:rPr lang="en-GB" altLang="en-US" sz="2400" b="1" dirty="0" err="1">
                <a:solidFill>
                  <a:schemeClr val="bg1"/>
                </a:solidFill>
              </a:rPr>
              <a:t>EBacc</a:t>
            </a:r>
            <a:r>
              <a:rPr lang="en-GB" altLang="en-US" sz="2400" b="1" dirty="0">
                <a:solidFill>
                  <a:schemeClr val="bg1"/>
                </a:solidFill>
              </a:rPr>
              <a:t> includes English, Mathematics, History, Geography, French, Spanish, and the Sciences. 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To follow the </a:t>
            </a:r>
            <a:r>
              <a:rPr lang="en-GB" altLang="en-US" sz="2400" b="1" dirty="0" err="1">
                <a:solidFill>
                  <a:schemeClr val="bg1"/>
                </a:solidFill>
              </a:rPr>
              <a:t>EBacc</a:t>
            </a:r>
            <a:r>
              <a:rPr lang="en-GB" altLang="en-US" sz="2400" b="1" dirty="0">
                <a:solidFill>
                  <a:schemeClr val="bg1"/>
                </a:solidFill>
              </a:rPr>
              <a:t>, students will need to pick French or Spanish </a:t>
            </a:r>
            <a:r>
              <a:rPr lang="en-GB" altLang="en-US" sz="2400" b="1" dirty="0">
                <a:solidFill>
                  <a:srgbClr val="FF0000"/>
                </a:solidFill>
              </a:rPr>
              <a:t>and </a:t>
            </a:r>
            <a:r>
              <a:rPr lang="en-GB" altLang="en-US" sz="2400" b="1" dirty="0">
                <a:solidFill>
                  <a:schemeClr val="bg1"/>
                </a:solidFill>
              </a:rPr>
              <a:t>History or Geography as two of their options.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The </a:t>
            </a:r>
            <a:r>
              <a:rPr lang="en-GB" altLang="en-US" sz="2400" b="1" dirty="0" err="1">
                <a:solidFill>
                  <a:schemeClr val="bg1"/>
                </a:solidFill>
              </a:rPr>
              <a:t>EBacc</a:t>
            </a:r>
            <a:r>
              <a:rPr lang="en-GB" altLang="en-US" sz="2400" b="1" dirty="0">
                <a:solidFill>
                  <a:schemeClr val="bg1"/>
                </a:solidFill>
              </a:rPr>
              <a:t> is not a separate qualification.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275D35E-47E5-1567-0ACA-1CCE7AF72D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96"/>
    </mc:Choice>
    <mc:Fallback>
      <p:transition spd="slow" advTm="5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24935" cy="864096"/>
          </a:xfrm>
        </p:spPr>
        <p:txBody>
          <a:bodyPr/>
          <a:lstStyle/>
          <a:p>
            <a:pPr eaLnBrk="1" hangingPunct="1"/>
            <a:r>
              <a:rPr lang="en-GB" altLang="en-US" b="1" u="sng" dirty="0">
                <a:solidFill>
                  <a:schemeClr val="bg1"/>
                </a:solidFill>
              </a:rPr>
              <a:t>Science – Combined or Triple?</a:t>
            </a:r>
            <a:endParaRPr lang="en-GB" altLang="en-US" sz="3200" b="1" u="sng" dirty="0">
              <a:solidFill>
                <a:schemeClr val="bg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964488" cy="5544616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All students study Science for GCSE.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Students have the option to chose Triple Science if they are in Sets 1 and 2 and have shown engagement in lessons during Year 9.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Students should select Triple Science if they are interested in science or want to take a science A-Level.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r>
              <a:rPr lang="en-GB" altLang="en-US" sz="2400" b="1" dirty="0">
                <a:solidFill>
                  <a:schemeClr val="bg1"/>
                </a:solidFill>
              </a:rPr>
              <a:t>If students choose Triple Science, they will get separate GCSEs in Biology, Chemistry &amp; Physics.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C73392-2826-BF2F-E967-1E9B596081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0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32"/>
    </mc:Choice>
    <mc:Fallback>
      <p:transition spd="slow" advTm="4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24935" cy="864096"/>
          </a:xfrm>
        </p:spPr>
        <p:txBody>
          <a:bodyPr/>
          <a:lstStyle/>
          <a:p>
            <a:pPr eaLnBrk="1" hangingPunct="1"/>
            <a:r>
              <a:rPr lang="en-GB" altLang="en-US" sz="3200" b="1" u="sng" dirty="0">
                <a:solidFill>
                  <a:schemeClr val="bg1"/>
                </a:solidFill>
              </a:rPr>
              <a:t>Studying a Language – French or Spanish.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964488" cy="5544616"/>
          </a:xfrm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</a:rPr>
              <a:t>Curriculum change has enabled students to focus on one language in Year 9, doubling their experience of the language and culture.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Graduates with a language on average earn more money than those without.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Learning a language shows that you have good creative skills and you can see different ways to solve problems.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It helps you understand a lot more about the world and other cultures.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The opportunity for international careers and travel. Many UK citizens work across Europe because they are able to speak another language. 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</a:pP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A12FA9-0E30-2B22-B5FF-B1A98C1C41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80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34"/>
    </mc:Choice>
    <mc:Fallback>
      <p:transition spd="slow" advTm="6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16632"/>
            <a:ext cx="8001000" cy="963960"/>
          </a:xfrm>
        </p:spPr>
        <p:txBody>
          <a:bodyPr/>
          <a:lstStyle/>
          <a:p>
            <a:r>
              <a:rPr lang="en-GB" sz="4000" b="1" u="sng" dirty="0">
                <a:solidFill>
                  <a:schemeClr val="bg1"/>
                </a:solidFill>
              </a:rPr>
              <a:t>Other GCSE Subjects: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412776"/>
            <a:ext cx="8325742" cy="5256584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These subjects lead to full GCSE qualifications:</a:t>
            </a: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Art &amp; Design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Business Studies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Computing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Design &amp; Technology – Food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Design &amp; Technology - Systems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Design &amp; Technology – 3D Design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Music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Photography 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Religious Studies</a:t>
            </a:r>
          </a:p>
          <a:p>
            <a:pPr marL="0" indent="0">
              <a:buNone/>
            </a:pP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21014B-CB88-E298-0F48-419CC5865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44"/>
    </mc:Choice>
    <mc:Fallback>
      <p:transition spd="slow" advTm="1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1"/>
            <a:ext cx="8001000" cy="963960"/>
          </a:xfrm>
        </p:spPr>
        <p:txBody>
          <a:bodyPr/>
          <a:lstStyle/>
          <a:p>
            <a:r>
              <a:rPr lang="en-GB" sz="4000" b="1" u="sng" dirty="0">
                <a:solidFill>
                  <a:schemeClr val="bg1"/>
                </a:solidFill>
              </a:rPr>
              <a:t>Vocational courses:</a:t>
            </a:r>
            <a:endParaRPr lang="en-GB" sz="2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484784"/>
            <a:ext cx="8001000" cy="4535016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Students should pick these courses if they are interested in these areas for future careers or courses: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ICT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Sport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Engineering 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A maximum of 3 vocational courses can be studied.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FED5A6-9E71-F0A2-7261-B72F56482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466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1"/>
    </mc:Choice>
    <mc:Fallback>
      <p:transition spd="slow" advTm="1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3" y="45699"/>
            <a:ext cx="8324155" cy="747936"/>
          </a:xfrm>
        </p:spPr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Picking your subjects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45" y="1484784"/>
            <a:ext cx="8910910" cy="936104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</a:rPr>
              <a:t>All students will be studying English, mathematics and science.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Students pick one subject (and a reserve) from Block A. </a:t>
            </a:r>
          </a:p>
          <a:p>
            <a:endParaRPr lang="en-GB" sz="2000" b="1" dirty="0">
              <a:solidFill>
                <a:schemeClr val="bg1"/>
              </a:solidFill>
            </a:endParaRPr>
          </a:p>
          <a:p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8F2A6-D8DF-4D81-8F34-036252FEA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89" y="2900506"/>
            <a:ext cx="8515376" cy="114123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1F40CC-A16F-7493-4955-0A11BAFF4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523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5"/>
    </mc:Choice>
    <mc:Fallback>
      <p:transition spd="slow" advTm="1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3" y="45699"/>
            <a:ext cx="8324155" cy="747936"/>
          </a:xfrm>
        </p:spPr>
        <p:txBody>
          <a:bodyPr/>
          <a:lstStyle/>
          <a:p>
            <a:r>
              <a:rPr lang="en-GB" b="1" u="sng" dirty="0">
                <a:solidFill>
                  <a:schemeClr val="bg1"/>
                </a:solidFill>
              </a:rPr>
              <a:t>Picking your subjects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28348" y="1434257"/>
            <a:ext cx="839118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</a:rPr>
              <a:t>All students pick three subjects (and two reserves) from Block B.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0BBE6-31B9-4F4B-BEE9-BCD73AAB5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348880"/>
            <a:ext cx="8554550" cy="3888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7EB8BB-52F6-439C-86F4-5FA80E2C7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804" y="4221088"/>
            <a:ext cx="4275279" cy="35851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67E6CD-C389-9B84-18A7-0DD29E48B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694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4"/>
    </mc:Choice>
    <mc:Fallback>
      <p:transition spd="slow" advTm="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|1.1|0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7|11.4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4.1|1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|0.9|1|44.1"/>
</p:tagLst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2169</TotalTime>
  <Words>1057</Words>
  <Application>Microsoft Office PowerPoint</Application>
  <PresentationFormat>On-screen Show (4:3)</PresentationFormat>
  <Paragraphs>105</Paragraphs>
  <Slides>23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Verdana</vt:lpstr>
      <vt:lpstr>Wingdings</vt:lpstr>
      <vt:lpstr>Profile</vt:lpstr>
      <vt:lpstr>PowerPoint Presentation</vt:lpstr>
      <vt:lpstr>Core Subjects</vt:lpstr>
      <vt:lpstr>EBacc – English Baccalaureate</vt:lpstr>
      <vt:lpstr>Science – Combined or Triple?</vt:lpstr>
      <vt:lpstr>Studying a Language – French or Spanish.</vt:lpstr>
      <vt:lpstr>Other GCSE Subjects:</vt:lpstr>
      <vt:lpstr>Vocational courses:</vt:lpstr>
      <vt:lpstr>Picking your subjects</vt:lpstr>
      <vt:lpstr>Picking your subjects</vt:lpstr>
      <vt:lpstr>Useful Information</vt:lpstr>
      <vt:lpstr>Subject Information</vt:lpstr>
      <vt:lpstr>Guided Pathways – Subject selection. </vt:lpstr>
      <vt:lpstr>Online subject pre-selection system - SIMS</vt:lpstr>
      <vt:lpstr>Online subject pre-selection system - SIMS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completed sheet.</vt:lpstr>
      <vt:lpstr>PowerPoint Presentation</vt:lpstr>
      <vt:lpstr>Common Questions</vt:lpstr>
      <vt:lpstr>PowerPoint Presentation</vt:lpstr>
    </vt:vector>
  </TitlesOfParts>
  <Company>Audenshaw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donnellya</dc:creator>
  <cp:lastModifiedBy>Mr N Herbert</cp:lastModifiedBy>
  <cp:revision>231</cp:revision>
  <cp:lastPrinted>2021-03-23T09:41:03Z</cp:lastPrinted>
  <dcterms:created xsi:type="dcterms:W3CDTF">2014-04-17T10:13:59Z</dcterms:created>
  <dcterms:modified xsi:type="dcterms:W3CDTF">2024-03-15T15:29:52Z</dcterms:modified>
</cp:coreProperties>
</file>